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0" r:id="rId4"/>
    <p:sldId id="283" r:id="rId5"/>
    <p:sldId id="288" r:id="rId6"/>
    <p:sldId id="259" r:id="rId7"/>
    <p:sldId id="262" r:id="rId8"/>
    <p:sldId id="263" r:id="rId9"/>
    <p:sldId id="286" r:id="rId10"/>
    <p:sldId id="279" r:id="rId11"/>
    <p:sldId id="261" r:id="rId12"/>
    <p:sldId id="284" r:id="rId13"/>
    <p:sldId id="280" r:id="rId14"/>
    <p:sldId id="264" r:id="rId15"/>
    <p:sldId id="285" r:id="rId16"/>
    <p:sldId id="266" r:id="rId17"/>
    <p:sldId id="276" r:id="rId18"/>
    <p:sldId id="282" r:id="rId19"/>
    <p:sldId id="267" r:id="rId20"/>
    <p:sldId id="281" r:id="rId21"/>
    <p:sldId id="278" r:id="rId22"/>
    <p:sldId id="290" r:id="rId23"/>
    <p:sldId id="277" r:id="rId24"/>
    <p:sldId id="291" r:id="rId25"/>
    <p:sldId id="274" r:id="rId26"/>
    <p:sldId id="275" r:id="rId27"/>
    <p:sldId id="270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1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6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3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8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texts.org/1577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tatweb.stanford.edu/~tibs/ElemStatLearn/datasets/zip.info.txt" TargetMode="External"/><Relationship Id="rId3" Type="http://schemas.openxmlformats.org/officeDocument/2006/relationships/hyperlink" Target="https://en.wikipedia.org/wiki/Principal_component_analysis" TargetMode="External"/><Relationship Id="rId7" Type="http://schemas.openxmlformats.org/officeDocument/2006/relationships/hyperlink" Target="https://www.otexts.org/157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auto_examples/datasets/plot_iris_dataset.html" TargetMode="Externa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hyperlink" Target="http://scikit-learn.org/stable/modules/metrics.html#metr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 smtClean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62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05" y="2415247"/>
            <a:ext cx="8108804" cy="38541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64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Laplacian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scikit-learn.org/stable/modules/metrics.html#metrics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en.wikipedia.org/wiki/Iris_flower_data_set</a:t>
            </a:r>
            <a:endParaRPr lang="en-US" sz="1400" dirty="0" smtClean="0"/>
          </a:p>
          <a:p>
            <a:r>
              <a:rPr lang="en-US" sz="1400" dirty="0" smtClean="0"/>
              <a:t>**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scikit-learn.org/stable/auto_examples/datasets/plot_iris_dataset.html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observations**.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607" y="6269356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://statweb.stanford.edu/~</a:t>
            </a:r>
            <a:r>
              <a:rPr lang="en-US" sz="1400" dirty="0" smtClean="0">
                <a:hlinkClick r:id="rId4"/>
              </a:rPr>
              <a:t>tibs/ElemStatLearn/datasets/zip.info.txt</a:t>
            </a:r>
            <a:endParaRPr lang="en-US" sz="1400" dirty="0" smtClean="0"/>
          </a:p>
          <a:p>
            <a:r>
              <a:rPr lang="en-US" sz="1400" dirty="0" smtClean="0"/>
              <a:t>**  </a:t>
            </a: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www.otexts.org/1577</a:t>
            </a:r>
            <a:endParaRPr lang="en-US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/>
                <a:gridCol w="679522"/>
                <a:gridCol w="705005"/>
                <a:gridCol w="682459"/>
                <a:gridCol w="668092"/>
                <a:gridCol w="705006"/>
                <a:gridCol w="688018"/>
                <a:gridCol w="764463"/>
                <a:gridCol w="713499"/>
                <a:gridCol w="738981"/>
                <a:gridCol w="679522"/>
                <a:gridCol w="833619"/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 complexity comparison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PCA: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</a:t>
                </a:r>
                <a:r>
                  <a:rPr lang="en-US" sz="2800" smtClean="0">
                    <a:latin typeface="Arial" panose="020B0604020202020204" pitchFamily="34" charset="0"/>
                    <a:cs typeface="Arial" panose="020B0604020202020204" pitchFamily="34" charset="0"/>
                  </a:rPr>
                  <a:t>avoid expensive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computations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PCA for some problems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It will be expensive 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large (~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  <a:blipFill rotWithShape="0">
                <a:blip r:embed="rId3"/>
                <a:stretch>
                  <a:fillRect l="-1164" t="-1052" r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70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 is more generally used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 lot of methods for dimensionality reduction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Language: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+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 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github.com/JifuZhao/UIUC_Courses/tree/master/UIUC_IE529/project/code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1268083"/>
            <a:ext cx="8757035" cy="452311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en.wikipedia.org/wiki/Principal_component_analysis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http://scikit-learn.org/stable/modules/metrics.html#metrics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https://en.wikipedia.org/wiki/Iris_flower_data_set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</a:t>
            </a:r>
            <a:r>
              <a:rPr lang="en-US" sz="1800" dirty="0" smtClean="0">
                <a:hlinkClick r:id="rId6"/>
              </a:rPr>
              <a:t>scikit-learn.org/stable/auto_examples/datasets/plot_iris_dataset.html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www.otexts.org/1577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http://statweb.stanford.edu/~tibs/ElemStatLearn/datasets/zip.info.txt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Schölkopf</a:t>
            </a:r>
            <a:r>
              <a:rPr lang="en-US" sz="1800" dirty="0">
                <a:effectLst/>
              </a:rPr>
              <a:t>, B., </a:t>
            </a:r>
            <a:r>
              <a:rPr lang="en-US" sz="1800" dirty="0" err="1">
                <a:effectLst/>
              </a:rPr>
              <a:t>Smola</a:t>
            </a:r>
            <a:r>
              <a:rPr lang="en-US" sz="1800" dirty="0">
                <a:effectLst/>
              </a:rPr>
              <a:t>, A. </a:t>
            </a:r>
            <a:r>
              <a:rPr lang="en-US" sz="1800" dirty="0" smtClean="0">
                <a:effectLst/>
              </a:rPr>
              <a:t>&amp; </a:t>
            </a:r>
            <a:r>
              <a:rPr lang="en-US" sz="1800" dirty="0">
                <a:effectLst/>
              </a:rPr>
              <a:t>Müller, K.R., 1998. Nonlinear component analysis as a kernel eigenvalue problem. </a:t>
            </a:r>
            <a:r>
              <a:rPr lang="en-US" sz="1800" i="1" dirty="0">
                <a:effectLst/>
              </a:rPr>
              <a:t>Neural </a:t>
            </a:r>
            <a:r>
              <a:rPr lang="en-US" sz="1800" i="1" dirty="0" smtClean="0">
                <a:effectLst/>
              </a:rPr>
              <a:t>computation</a:t>
            </a:r>
            <a:r>
              <a:rPr lang="en-US" sz="1800" dirty="0" smtClean="0">
                <a:effectLst/>
              </a:rPr>
              <a:t>.</a:t>
            </a:r>
            <a:endParaRPr lang="en-US" sz="1800" dirty="0" smtClean="0"/>
          </a:p>
          <a:p>
            <a:r>
              <a:rPr lang="en-US" sz="1800" dirty="0" smtClean="0"/>
              <a:t>Friedman</a:t>
            </a:r>
            <a:r>
              <a:rPr lang="en-US" sz="1800" dirty="0"/>
              <a:t>, J., Hastie, T., &amp; </a:t>
            </a:r>
            <a:r>
              <a:rPr lang="en-US" sz="1800" dirty="0" err="1"/>
              <a:t>Tibshirani</a:t>
            </a:r>
            <a:r>
              <a:rPr lang="en-US" sz="1800" dirty="0"/>
              <a:t>, R. </a:t>
            </a:r>
            <a:r>
              <a:rPr lang="en-US" sz="1800" i="1" dirty="0"/>
              <a:t>The elements of statistical learning</a:t>
            </a:r>
            <a:r>
              <a:rPr lang="en-US" sz="1800" i="1" dirty="0" smtClean="0"/>
              <a:t>.</a:t>
            </a:r>
          </a:p>
          <a:p>
            <a:r>
              <a:rPr lang="en-US" sz="1800" dirty="0"/>
              <a:t>Bishop, C. M.  </a:t>
            </a:r>
            <a:r>
              <a:rPr lang="en-US" sz="1800" i="1" dirty="0"/>
              <a:t>Pattern Recognition and Machine Learning</a:t>
            </a:r>
            <a:r>
              <a:rPr lang="en-US" sz="1800" i="1" dirty="0" smtClean="0"/>
              <a:t>.</a:t>
            </a:r>
            <a:endParaRPr lang="en-US" sz="1800" dirty="0"/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3" y="724619"/>
            <a:ext cx="5124090" cy="260517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5618" r="3491" b="4044"/>
          <a:stretch/>
        </p:blipFill>
        <p:spPr>
          <a:xfrm>
            <a:off x="5503653" y="221683"/>
            <a:ext cx="3512174" cy="3512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3" y="3846167"/>
            <a:ext cx="8140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419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245" y="659948"/>
            <a:ext cx="8531523" cy="30019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725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437" b="2956"/>
          <a:stretch/>
        </p:blipFill>
        <p:spPr>
          <a:xfrm>
            <a:off x="1015156" y="3597270"/>
            <a:ext cx="7122312" cy="29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43464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PCA works well in a lot of applications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simple case, PCA doesn’t work at all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 need some nonlinear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Kernel PCA 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2488724"/>
            <a:ext cx="4256183" cy="283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72" y="2488723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13066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Put forward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1998*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xpand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original feature space by non-linear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pply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transformed feature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 PCA is computationally expensive or even impossible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 Friedman</a:t>
            </a:r>
            <a:r>
              <a:rPr lang="en-US" sz="1600" dirty="0"/>
              <a:t>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  <a:r>
              <a:rPr lang="en-US" sz="1600" i="1" dirty="0"/>
              <a:t>The elements of statistical </a:t>
            </a:r>
            <a:r>
              <a:rPr lang="en-US" sz="1600" i="1" dirty="0" smtClean="0"/>
              <a:t>learning.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26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  <a:blipFill rotWithShape="0">
                <a:blip r:embed="rId3"/>
                <a:stretch>
                  <a:fillRect l="-1431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  <a:blipFill rotWithShape="0">
                <a:blip r:embed="rId3"/>
                <a:stretch>
                  <a:fillRect l="-1340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still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  <a:blipFill rotWithShape="0">
                <a:blip r:embed="rId3"/>
                <a:stretch>
                  <a:fillRect l="-1356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289</TotalTime>
  <Words>1572</Words>
  <Application>Microsoft Office PowerPoint</Application>
  <PresentationFormat>On-screen Show (4:3)</PresentationFormat>
  <Paragraphs>308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Damask</vt:lpstr>
      <vt:lpstr>Nonlinear Component Analysis  as a Kernel Eigenvalue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</cp:lastModifiedBy>
  <cp:revision>120</cp:revision>
  <dcterms:created xsi:type="dcterms:W3CDTF">2016-10-28T15:18:25Z</dcterms:created>
  <dcterms:modified xsi:type="dcterms:W3CDTF">2016-11-15T16:15:12Z</dcterms:modified>
</cp:coreProperties>
</file>